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81" r:id="rId11"/>
    <p:sldId id="265" r:id="rId12"/>
    <p:sldId id="266" r:id="rId13"/>
    <p:sldId id="267" r:id="rId14"/>
    <p:sldId id="268" r:id="rId15"/>
    <p:sldId id="269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5B18F43-9587-4349-998B-1EDEE821DD74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  <p14:section name="Untitled Section" id="{97C67698-6A52-491D-9029-D69A5101EBC4}">
          <p14:sldIdLst>
            <p14:sldId id="263"/>
            <p14:sldId id="264"/>
            <p14:sldId id="281"/>
            <p14:sldId id="265"/>
            <p14:sldId id="266"/>
            <p14:sldId id="267"/>
            <p14:sldId id="268"/>
            <p14:sldId id="269"/>
            <p14:sldId id="271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06" autoAdjust="0"/>
  </p:normalViewPr>
  <p:slideViewPr>
    <p:cSldViewPr snapToGrid="0">
      <p:cViewPr varScale="1">
        <p:scale>
          <a:sx n="74" d="100"/>
          <a:sy n="74" d="100"/>
        </p:scale>
        <p:origin x="104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BE085-3B22-489F-BB54-361B0C12C344}" type="datetimeFigureOut">
              <a:rPr lang="en-IN" smtClean="0"/>
              <a:t>28-07-2023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4A708C-3D43-4FE7-8835-B6CAEDB52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3711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A708C-3D43-4FE7-8835-B6CAEDB526C1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2303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1F68F-0FDC-4270-5D35-AF5003581F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17C4C3-E0D2-3BF3-CDE3-E11ED6B2E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90FE2-3DAC-F51A-45F5-5049A05A3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19E4A-6855-041B-0F74-6521425E3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670C4-D39D-C276-B8CD-E7A863E78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3059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6AA78-714B-8D3B-44C1-44CA30BCA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05BF0C-2A45-35F3-F1C5-C51D143E3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B515A-9A85-EC09-0E6E-CBB38AF20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28365-FB94-E39C-7522-2A20CEDAC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D15CE-62B6-28F8-DDFC-C3E0C13A3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9473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D56380-34CB-B710-F778-3542E4201B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71C4CF-652D-45EA-06A3-5FDA80954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C03AB-9388-3F61-1A71-1BF8978C6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58F11-F753-3D64-67FD-9BA8DBD8A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3D8B0-F1E4-C0DD-02B4-D56841BD0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734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2AB43-A6B0-516C-737F-DD3638D27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213EB-826A-F242-C56F-4BEDEB0B2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B9B8B-3120-80B7-2D1F-25C4C3411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0F66D-2647-13BF-B23F-28C8094FF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6C5D7-9310-BB1F-B900-CCD0A46DF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0859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FCD6A-36CD-A401-E4CD-D97ED7377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5154E2-D079-C93D-E2D2-19D449586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3FDE8-1A5A-98F3-51D5-D7D9323C2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74A81-0F1E-97A9-B82E-12131D253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276FA-505D-60B7-2D93-09C86049C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2510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54D2-AE4D-E0BC-D477-444D4C914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3398A-CC55-931E-1B00-1CCE61CDC8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CE96E-421C-C779-D66B-CA431C28C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1B6D1-943F-3042-00F1-F63BF3738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0A78A-789F-A393-3F46-12950617F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0468F-DE12-69AE-4829-F2A879464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8507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76277-8707-9DC1-E86A-803B6D94A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9A502-06AC-EF82-A3B7-0D999DEA0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6B317-9408-E558-37A8-C36CF7F5D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4A746B-3C59-E4D3-13F5-7EEA849AF3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4A9C61-EFFB-0897-ECCB-2D36CCC75B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23376D-3685-4877-4ED5-4E89A88DB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C8665B-96EF-20B4-3A79-730F3A6B6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1B5BBB-6031-B179-BCB2-035132DBE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1104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C94D5-AA26-1233-6BE2-5EAC58425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094FBD-AA72-561C-5B0F-107768D47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150473-D6B2-F95B-6842-BC848F74D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040D1A-3FC6-898A-DECC-8833B15C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8109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47E81C-D420-90E2-C1FE-4E47BA697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2CC11E-171F-0EC4-B6F1-4CA64FCF1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11864-16F5-747B-06F0-8BF88E793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8678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9371F-7D6B-5D74-D099-C3A300439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CAC09-5773-6781-32BB-CB0D7C97E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0F15C-1C97-B7EA-E511-69F771F62D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14619B-6D22-A106-FDA1-43225E88F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52B96-4FF5-80EE-C817-7FD2F5AD6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A7C50-DA42-ECAD-4044-123E63430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782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937A1-7B4C-41AA-E558-B1DBFFE60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E594D1-F0AE-B9CE-4369-F7A6BB701F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F4D0D0-842C-C8B9-28EE-56565A3DA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3F05C-FD00-5EEB-0E4E-A8F677E7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6A5140-0815-B5B0-4C0F-AC9D4B9EA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050E01-822D-CF5B-BA3D-8BFA8340F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703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3A0105-F5E9-4DA5-29BB-F0E9C35E1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6D1780-5891-B06D-9ECD-0B0EFDFE9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08E7E-76F5-D11A-9B9F-88BD9B39C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95A0F-6AA8-4D71-BE72-ADBAD44A65AE}" type="datetimeFigureOut">
              <a:rPr lang="en-IN" smtClean="0"/>
              <a:t>28-07-2023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5DF03-CE2B-0CD1-7BA0-90A0B4D044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AE42D-9ACB-396E-7BCC-95FFE00572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AF8A9-E46B-4EF6-8B08-BC651E8B2C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9201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2BBB9-666D-838B-DB55-A3951944EC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986" y="293803"/>
            <a:ext cx="10312028" cy="976747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Sharnbasva University Kalaburagi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D61A36-92D8-B4C5-65FB-639467C91B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1758" y="4062847"/>
            <a:ext cx="8657360" cy="2383284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 CURRENCY DETECTION USING MACHINE LEARNING”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Performed By :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Abishek Datta Jagtap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(SG21MCA002)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Shrikanth Patil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668830-7463-4EA7-0B98-D9B69401B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986" y="1015220"/>
            <a:ext cx="2486025" cy="2636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729539"/>
      </p:ext>
    </p:extLst>
  </p:cSld>
  <p:clrMapOvr>
    <a:masterClrMapping/>
  </p:clrMapOvr>
  <p:transition spd="med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5A851-F5DF-C5FE-ABE3-CB29256E1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431"/>
            <a:ext cx="10515600" cy="809048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92B7E-121D-8CB8-21A0-B4AE5D68B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609" y="950479"/>
            <a:ext cx="11450782" cy="5507182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Alekhya, G. D. Surya Prabha and G. V Durga Rao, "Fake currency detection using image processing and other standard methods", IJRCCT, vol. 3, no. 1, pp. 128-131, 2014.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 Thakur and A. Kaur, "Various fake currency detection techniques", International Journal for Technological Research in Engineering, vol. 1, no. 11, pp. 1309-1313, 2014.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Jadhav and R Khanai, "Authentication and Counterfeit Detection of Currency Using Image Processing", In International Conference on Recent Innovations in Engineering and Management (ICRIEM-16), pp. 709-715, 2016.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 Sneha, P K Deepika, S Nagaveni, D Swetha Shree and K S. Asha, "Automatic counterfeit currency detection using Image Processing", International Research Journal of Engineering and Technology (IRJET), vol. 4, no.5, 2017.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Eshita Pilania and Bhavika Arora, "Recognition of Fake Currency Based on Security Thread Feature of Currency", International Journal of Engineering and Computer Science, vol. 5, pp. 1713617140, 2016.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278733"/>
      </p:ext>
    </p:extLst>
  </p:cSld>
  <p:clrMapOvr>
    <a:masterClrMapping/>
  </p:clrMapOvr>
  <p:transition spd="med">
    <p:split orient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F1F8E-F4CF-2C86-497F-B45E5147F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65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Feasibility Study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48402-2C6D-8A58-580A-27E23B17D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5215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Operational Feasibility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should seamlessly integrate with existing bank and ATM operations.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Adequate resources, technical expertise, and support must be available for implementation and maintenance.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End-users, such as bank staff and customers, should be willing to adopt and utilize the system effectively.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should comply with legal and regulatory requirements.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future growth considerations should be taken into account for sustained performance.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20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honeycomb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09812-8B7A-B596-D528-E78464460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3682"/>
            <a:ext cx="10515600" cy="62137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Feasibility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purpose of this study is to assess the technical feasibility of the system.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not impose a high demand on the available technical resources.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demands on the technical resources may lead to an excessive burden on the client.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developed system should have modest resource requirements, necessitating minimal or no changes for implementation.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Feasibility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purpose of this study is to assess the economic impact of the system on the organization.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developed with a limited budget for research and development of the system, so expenditures must be justified.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developed system is within the allocated budget, primarily due to the utilization of freely available technologies.</a:t>
            </a:r>
          </a:p>
          <a:p>
            <a:pPr marL="0" indent="0">
              <a:lnSpc>
                <a:spcPct val="150000"/>
              </a:lnSpc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5299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drape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55122-D882-CDBD-7DA6-90ACA768A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7150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SYSTEM ENVIRONMENT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B9356-53D1-DAE6-D889-8DE500580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91046"/>
            <a:ext cx="10972800" cy="566304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HARDWARE REQUIREMENTS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			: minimum intel i3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			:  minimum 4GB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disk 			: minimum 250GB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SOFTWARE REQUIREMENTS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		: Windows 10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		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3.0 version, Visual Studio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		: Django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309707"/>
      </p:ext>
    </p:extLst>
  </p:cSld>
  <p:clrMapOvr>
    <a:masterClrMapping/>
  </p:clrMapOvr>
  <p:transition spd="med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4DE81-D78F-E52B-787C-D8312C525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644236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MODULES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754B6-2E5A-6E9F-C2B2-4BAF22AC5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79468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users to authenticate and access the system securely.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user-specific access to the functionalities of the application.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Dataset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users to upload datasets from local storage or external sources.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Validates the format and size of the uploaded data before processing.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 Dataset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Performs data cleaning, normalization, and transformation on the uploaded dataset.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Handles missing values and prepares the data for training machine learning models.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3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pattern="hexagon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D6CC0-C951-9383-A501-EA64E1F32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5133"/>
            <a:ext cx="10515600" cy="507393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ML Algorithms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Trains machine learning algorithms using the preprocessed dataset.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Evaluates and selects the best-performing algorithm for Fake Currency Detection.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 Currency Detection: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Utilizes the trained ML model to detect fake currency from given input data.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Generates prediction results and provides insights on currency authenticity.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Logout: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users to securely log out from the system and terminate their session.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the protection of user data and privacy.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6289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ageCurlDouble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5E0583B9-6B1D-B3E3-2394-B7E0ED899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5482"/>
            <a:ext cx="10958950" cy="529936"/>
          </a:xfr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SYSTEM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65861-F110-5621-ACAA-FE422CB1F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729" y="654628"/>
            <a:ext cx="10971071" cy="5522336"/>
          </a:xfr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>
              <a:buFont typeface="Wingdings" panose="05000000000000000000" pitchFamily="2" charset="2"/>
              <a:buChar char="§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 (DFD)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54ECF1F-EACF-F2BA-0A56-BA36C13EB0DD}"/>
              </a:ext>
            </a:extLst>
          </p:cNvPr>
          <p:cNvSpPr/>
          <p:nvPr/>
        </p:nvSpPr>
        <p:spPr>
          <a:xfrm>
            <a:off x="382729" y="1423554"/>
            <a:ext cx="133003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B571A2E-F4EF-AC3D-5969-FD5977943649}"/>
              </a:ext>
            </a:extLst>
          </p:cNvPr>
          <p:cNvSpPr/>
          <p:nvPr/>
        </p:nvSpPr>
        <p:spPr>
          <a:xfrm>
            <a:off x="1795893" y="2299855"/>
            <a:ext cx="133003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5F5B5CD-8250-89FF-3854-D2AE6A2A6F01}"/>
              </a:ext>
            </a:extLst>
          </p:cNvPr>
          <p:cNvSpPr/>
          <p:nvPr/>
        </p:nvSpPr>
        <p:spPr>
          <a:xfrm>
            <a:off x="3422073" y="2299855"/>
            <a:ext cx="203661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Dataset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A9F5E43-9E85-53EF-12DF-C2F819DCD5FC}"/>
              </a:ext>
            </a:extLst>
          </p:cNvPr>
          <p:cNvSpPr/>
          <p:nvPr/>
        </p:nvSpPr>
        <p:spPr>
          <a:xfrm>
            <a:off x="5844019" y="2299855"/>
            <a:ext cx="2362200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 Dataset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8544BB7-9445-208A-C822-3D20727661D0}"/>
              </a:ext>
            </a:extLst>
          </p:cNvPr>
          <p:cNvSpPr/>
          <p:nvPr/>
        </p:nvSpPr>
        <p:spPr>
          <a:xfrm>
            <a:off x="8591548" y="2299855"/>
            <a:ext cx="263582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ML Algorithms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09F2BCD-E490-0CDD-4C63-1E5933633694}"/>
              </a:ext>
            </a:extLst>
          </p:cNvPr>
          <p:cNvSpPr/>
          <p:nvPr/>
        </p:nvSpPr>
        <p:spPr>
          <a:xfrm>
            <a:off x="8591546" y="3267944"/>
            <a:ext cx="263582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Models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D95869E-E146-DDF5-CB77-071127310DD1}"/>
              </a:ext>
            </a:extLst>
          </p:cNvPr>
          <p:cNvSpPr/>
          <p:nvPr/>
        </p:nvSpPr>
        <p:spPr>
          <a:xfrm>
            <a:off x="8591546" y="4236033"/>
            <a:ext cx="263582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Best Model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9D94CD3-1EA8-51B8-E476-808BEFB95C59}"/>
              </a:ext>
            </a:extLst>
          </p:cNvPr>
          <p:cNvSpPr/>
          <p:nvPr/>
        </p:nvSpPr>
        <p:spPr>
          <a:xfrm>
            <a:off x="5399805" y="4259420"/>
            <a:ext cx="2895601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 Currency Detection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EF0715F-C19D-3C5B-4D95-6C1908FCC9EB}"/>
              </a:ext>
            </a:extLst>
          </p:cNvPr>
          <p:cNvSpPr/>
          <p:nvPr/>
        </p:nvSpPr>
        <p:spPr>
          <a:xfrm>
            <a:off x="3196934" y="4268087"/>
            <a:ext cx="1906731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Result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AB5939A-D801-B964-9648-FE2965695DDC}"/>
              </a:ext>
            </a:extLst>
          </p:cNvPr>
          <p:cNvSpPr/>
          <p:nvPr/>
        </p:nvSpPr>
        <p:spPr>
          <a:xfrm>
            <a:off x="1570757" y="4274803"/>
            <a:ext cx="133003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Logout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7332CD9-D8BB-CA49-2CFD-5CB12DE1414E}"/>
              </a:ext>
            </a:extLst>
          </p:cNvPr>
          <p:cNvSpPr/>
          <p:nvPr/>
        </p:nvSpPr>
        <p:spPr>
          <a:xfrm>
            <a:off x="476251" y="5647028"/>
            <a:ext cx="133003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E13EA59-03B2-5A20-F3E6-B49F5B9E2338}"/>
              </a:ext>
            </a:extLst>
          </p:cNvPr>
          <p:cNvCxnSpPr>
            <a:stCxn id="4" idx="3"/>
          </p:cNvCxnSpPr>
          <p:nvPr/>
        </p:nvCxnSpPr>
        <p:spPr>
          <a:xfrm>
            <a:off x="1712766" y="1688522"/>
            <a:ext cx="748145" cy="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D3FC086-CA1F-60D4-01D0-0015574D6834}"/>
              </a:ext>
            </a:extLst>
          </p:cNvPr>
          <p:cNvCxnSpPr>
            <a:endCxn id="5" idx="0"/>
          </p:cNvCxnSpPr>
          <p:nvPr/>
        </p:nvCxnSpPr>
        <p:spPr>
          <a:xfrm>
            <a:off x="2460911" y="1688522"/>
            <a:ext cx="1" cy="6113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ADDB741-9DE4-051E-F980-E04810F1AE6C}"/>
              </a:ext>
            </a:extLst>
          </p:cNvPr>
          <p:cNvCxnSpPr>
            <a:stCxn id="5" idx="3"/>
          </p:cNvCxnSpPr>
          <p:nvPr/>
        </p:nvCxnSpPr>
        <p:spPr>
          <a:xfrm>
            <a:off x="3125930" y="2564823"/>
            <a:ext cx="296143" cy="17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78030DB-73C2-0756-7C8C-16F684A1D31F}"/>
              </a:ext>
            </a:extLst>
          </p:cNvPr>
          <p:cNvCxnSpPr/>
          <p:nvPr/>
        </p:nvCxnSpPr>
        <p:spPr>
          <a:xfrm>
            <a:off x="5458690" y="2564823"/>
            <a:ext cx="3853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DA9D37A-B303-EF00-166A-ABFACDA34EC3}"/>
              </a:ext>
            </a:extLst>
          </p:cNvPr>
          <p:cNvCxnSpPr>
            <a:endCxn id="9" idx="1"/>
          </p:cNvCxnSpPr>
          <p:nvPr/>
        </p:nvCxnSpPr>
        <p:spPr>
          <a:xfrm>
            <a:off x="8206219" y="2564823"/>
            <a:ext cx="3853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41F3336-87CF-9683-1467-FAFD89797615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9909460" y="2829791"/>
            <a:ext cx="2" cy="4381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6C993B0-F62A-7C9D-B552-B0B49CB12F55}"/>
              </a:ext>
            </a:extLst>
          </p:cNvPr>
          <p:cNvCxnSpPr/>
          <p:nvPr/>
        </p:nvCxnSpPr>
        <p:spPr>
          <a:xfrm flipH="1">
            <a:off x="9909458" y="3793128"/>
            <a:ext cx="2" cy="4381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6C25442-631D-F591-060C-C801984B2571}"/>
              </a:ext>
            </a:extLst>
          </p:cNvPr>
          <p:cNvCxnSpPr/>
          <p:nvPr/>
        </p:nvCxnSpPr>
        <p:spPr>
          <a:xfrm flipH="1">
            <a:off x="8259043" y="4567505"/>
            <a:ext cx="3325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46C96B4-BD85-D8A0-448F-D6077B11E5C5}"/>
              </a:ext>
            </a:extLst>
          </p:cNvPr>
          <p:cNvCxnSpPr/>
          <p:nvPr/>
        </p:nvCxnSpPr>
        <p:spPr>
          <a:xfrm flipH="1">
            <a:off x="5067302" y="4553642"/>
            <a:ext cx="3325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DF3995F-7D74-6014-EE3E-651D8085DE2A}"/>
              </a:ext>
            </a:extLst>
          </p:cNvPr>
          <p:cNvCxnSpPr/>
          <p:nvPr/>
        </p:nvCxnSpPr>
        <p:spPr>
          <a:xfrm flipH="1">
            <a:off x="2864431" y="4543251"/>
            <a:ext cx="3325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3625F7-8E6F-A6F6-D280-C6DA9C8325FE}"/>
              </a:ext>
            </a:extLst>
          </p:cNvPr>
          <p:cNvCxnSpPr>
            <a:stCxn id="14" idx="2"/>
          </p:cNvCxnSpPr>
          <p:nvPr/>
        </p:nvCxnSpPr>
        <p:spPr>
          <a:xfrm flipH="1">
            <a:off x="2235775" y="4804739"/>
            <a:ext cx="1" cy="110725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D05E84-F0FE-4876-32AF-FFA290CA46E5}"/>
              </a:ext>
            </a:extLst>
          </p:cNvPr>
          <p:cNvCxnSpPr/>
          <p:nvPr/>
        </p:nvCxnSpPr>
        <p:spPr>
          <a:xfrm flipH="1">
            <a:off x="1806288" y="5911996"/>
            <a:ext cx="42948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276572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6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8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3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4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9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6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31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1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32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70"/>
                            </p:stCondLst>
                            <p:childTnLst>
                              <p:par>
                                <p:cTn id="6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1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8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830"/>
                            </p:stCondLst>
                            <p:childTnLst>
                              <p:par>
                                <p:cTn id="6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1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840"/>
                            </p:stCondLst>
                            <p:childTnLst>
                              <p:par>
                                <p:cTn id="7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90"/>
                            </p:stCondLst>
                            <p:childTnLst>
                              <p:par>
                                <p:cTn id="7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1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100"/>
                            </p:stCondLst>
                            <p:childTnLst>
                              <p:par>
                                <p:cTn id="8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350"/>
                            </p:stCondLst>
                            <p:childTnLst>
                              <p:par>
                                <p:cTn id="8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360"/>
                            </p:stCondLst>
                            <p:childTnLst>
                              <p:par>
                                <p:cTn id="8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1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370"/>
                            </p:stCondLst>
                            <p:childTnLst>
                              <p:par>
                                <p:cTn id="9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33A77-27B4-945D-1770-A0FFD5FBC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24"/>
            <a:ext cx="10515600" cy="686486"/>
          </a:xfrm>
        </p:spPr>
        <p:txBody>
          <a:bodyPr>
            <a:norm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3C87A-3190-A81C-B4CC-7C80A645B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855" y="872836"/>
            <a:ext cx="11315700" cy="5746173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A28AF7-3494-DD7C-8F59-C0EB274CC242}"/>
              </a:ext>
            </a:extLst>
          </p:cNvPr>
          <p:cNvSpPr/>
          <p:nvPr/>
        </p:nvSpPr>
        <p:spPr>
          <a:xfrm>
            <a:off x="5689023" y="1828799"/>
            <a:ext cx="878032" cy="394856"/>
          </a:xfrm>
          <a:prstGeom prst="rect">
            <a:avLst/>
          </a:prstGeom>
          <a:ln>
            <a:solidFill>
              <a:schemeClr val="accent4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8C1A14-884F-22CF-CC2B-209A76E0BC96}"/>
              </a:ext>
            </a:extLst>
          </p:cNvPr>
          <p:cNvSpPr/>
          <p:nvPr/>
        </p:nvSpPr>
        <p:spPr>
          <a:xfrm>
            <a:off x="8042563" y="2774367"/>
            <a:ext cx="878032" cy="394856"/>
          </a:xfrm>
          <a:prstGeom prst="rect">
            <a:avLst/>
          </a:prstGeom>
          <a:ln>
            <a:solidFill>
              <a:schemeClr val="accent4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Admin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FE2EEA-299A-10F4-C72A-A4E75BBD9158}"/>
              </a:ext>
            </a:extLst>
          </p:cNvPr>
          <p:cNvSpPr/>
          <p:nvPr/>
        </p:nvSpPr>
        <p:spPr>
          <a:xfrm>
            <a:off x="3511261" y="2763978"/>
            <a:ext cx="878032" cy="394856"/>
          </a:xfrm>
          <a:prstGeom prst="rect">
            <a:avLst/>
          </a:prstGeom>
          <a:ln>
            <a:solidFill>
              <a:schemeClr val="accent4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User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F1D06C-1655-F1AB-E42C-5F490736613F}"/>
              </a:ext>
            </a:extLst>
          </p:cNvPr>
          <p:cNvSpPr/>
          <p:nvPr/>
        </p:nvSpPr>
        <p:spPr>
          <a:xfrm>
            <a:off x="7094393" y="4665517"/>
            <a:ext cx="1133475" cy="394856"/>
          </a:xfrm>
          <a:prstGeom prst="rect">
            <a:avLst/>
          </a:prstGeom>
          <a:ln>
            <a:solidFill>
              <a:schemeClr val="accent4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Test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Data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6D811F-7618-FEA1-E8C9-338A3923DC52}"/>
              </a:ext>
            </a:extLst>
          </p:cNvPr>
          <p:cNvSpPr/>
          <p:nvPr/>
        </p:nvSpPr>
        <p:spPr>
          <a:xfrm>
            <a:off x="2624569" y="5288972"/>
            <a:ext cx="1325708" cy="394856"/>
          </a:xfrm>
          <a:prstGeom prst="rect">
            <a:avLst/>
          </a:prstGeom>
          <a:ln>
            <a:solidFill>
              <a:schemeClr val="accent4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Algorithms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28F5150-35F9-8A52-D5EF-D1C547A79E86}"/>
              </a:ext>
            </a:extLst>
          </p:cNvPr>
          <p:cNvSpPr/>
          <p:nvPr/>
        </p:nvSpPr>
        <p:spPr>
          <a:xfrm>
            <a:off x="5349857" y="2611978"/>
            <a:ext cx="1556688" cy="737758"/>
          </a:xfrm>
          <a:prstGeom prst="diamond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Has access</a:t>
            </a: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B5D736E5-BD49-8FE7-641F-3C7E42ABF01C}"/>
              </a:ext>
            </a:extLst>
          </p:cNvPr>
          <p:cNvSpPr/>
          <p:nvPr/>
        </p:nvSpPr>
        <p:spPr>
          <a:xfrm>
            <a:off x="4199659" y="3800886"/>
            <a:ext cx="1928380" cy="1361208"/>
          </a:xfrm>
          <a:prstGeom prst="diamond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Manage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B749AA1-0D58-3B95-5754-48B9B07B07BF}"/>
              </a:ext>
            </a:extLst>
          </p:cNvPr>
          <p:cNvSpPr/>
          <p:nvPr/>
        </p:nvSpPr>
        <p:spPr>
          <a:xfrm>
            <a:off x="3287423" y="1058619"/>
            <a:ext cx="2032723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u="sng" dirty="0" err="1">
                <a:solidFill>
                  <a:schemeClr val="tx1"/>
                </a:solidFill>
              </a:rPr>
              <a:t>Login_rol_id</a:t>
            </a:r>
            <a:endParaRPr lang="en-IN" u="sng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CD628A-31B4-2EAA-74F2-85292BE427B6}"/>
              </a:ext>
            </a:extLst>
          </p:cNvPr>
          <p:cNvSpPr/>
          <p:nvPr/>
        </p:nvSpPr>
        <p:spPr>
          <a:xfrm>
            <a:off x="5537705" y="937784"/>
            <a:ext cx="1646311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Username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9BD7EEC-0E18-032A-9547-F068BB4760EB}"/>
              </a:ext>
            </a:extLst>
          </p:cNvPr>
          <p:cNvSpPr/>
          <p:nvPr/>
        </p:nvSpPr>
        <p:spPr>
          <a:xfrm>
            <a:off x="7094393" y="1306663"/>
            <a:ext cx="1848607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Password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2F3EE03-B158-4516-D345-AAD72AB08523}"/>
              </a:ext>
            </a:extLst>
          </p:cNvPr>
          <p:cNvSpPr/>
          <p:nvPr/>
        </p:nvSpPr>
        <p:spPr>
          <a:xfrm>
            <a:off x="2105891" y="1765159"/>
            <a:ext cx="1339995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u="sng" dirty="0" err="1">
                <a:solidFill>
                  <a:schemeClr val="tx1"/>
                </a:solidFill>
              </a:rPr>
              <a:t>User_id</a:t>
            </a:r>
            <a:endParaRPr lang="en-IN" u="sng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6AE60A2-4C39-D60E-1111-769582B76F75}"/>
              </a:ext>
            </a:extLst>
          </p:cNvPr>
          <p:cNvSpPr/>
          <p:nvPr/>
        </p:nvSpPr>
        <p:spPr>
          <a:xfrm>
            <a:off x="3787922" y="1828799"/>
            <a:ext cx="1442602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tx1"/>
                </a:solidFill>
              </a:rPr>
              <a:t>User_id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E66ACF-DDA0-4472-7F04-C04870A24872}"/>
              </a:ext>
            </a:extLst>
          </p:cNvPr>
          <p:cNvSpPr/>
          <p:nvPr/>
        </p:nvSpPr>
        <p:spPr>
          <a:xfrm>
            <a:off x="542493" y="2344586"/>
            <a:ext cx="1837891" cy="632402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tx1"/>
                </a:solidFill>
              </a:rPr>
              <a:t>User_Name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6E19659-C3CC-0B57-0A83-29C5990E9566}"/>
              </a:ext>
            </a:extLst>
          </p:cNvPr>
          <p:cNvSpPr/>
          <p:nvPr/>
        </p:nvSpPr>
        <p:spPr>
          <a:xfrm>
            <a:off x="595552" y="3265997"/>
            <a:ext cx="1602127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Password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892CAC8-E4BB-E318-3FFF-A3A613391BBF}"/>
              </a:ext>
            </a:extLst>
          </p:cNvPr>
          <p:cNvSpPr/>
          <p:nvPr/>
        </p:nvSpPr>
        <p:spPr>
          <a:xfrm>
            <a:off x="2105891" y="3847237"/>
            <a:ext cx="1257299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Email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771B404-D775-D128-C29E-D20DB33CB83F}"/>
              </a:ext>
            </a:extLst>
          </p:cNvPr>
          <p:cNvSpPr/>
          <p:nvPr/>
        </p:nvSpPr>
        <p:spPr>
          <a:xfrm>
            <a:off x="759402" y="4984389"/>
            <a:ext cx="1257299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Train</a:t>
            </a:r>
            <a:r>
              <a:rPr lang="en-IN" dirty="0"/>
              <a:t> </a:t>
            </a:r>
            <a:r>
              <a:rPr lang="en-IN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6E51257-9860-454E-2460-21244BDE73F1}"/>
              </a:ext>
            </a:extLst>
          </p:cNvPr>
          <p:cNvSpPr/>
          <p:nvPr/>
        </p:nvSpPr>
        <p:spPr>
          <a:xfrm>
            <a:off x="940379" y="5878013"/>
            <a:ext cx="1257299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Test Data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A2CFE31-C376-D1E9-304D-84AF9E5D66A2}"/>
              </a:ext>
            </a:extLst>
          </p:cNvPr>
          <p:cNvSpPr/>
          <p:nvPr/>
        </p:nvSpPr>
        <p:spPr>
          <a:xfrm>
            <a:off x="4416570" y="5448696"/>
            <a:ext cx="1257299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u="sng" dirty="0">
                <a:solidFill>
                  <a:schemeClr val="tx1"/>
                </a:solidFill>
              </a:rPr>
              <a:t>id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D82402D-4782-977F-7040-ECFE47F7EAA6}"/>
              </a:ext>
            </a:extLst>
          </p:cNvPr>
          <p:cNvSpPr/>
          <p:nvPr/>
        </p:nvSpPr>
        <p:spPr>
          <a:xfrm>
            <a:off x="3159271" y="6008536"/>
            <a:ext cx="1641329" cy="619570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Prediction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02DC9FD-2497-48DD-E477-2943D1854BF1}"/>
              </a:ext>
            </a:extLst>
          </p:cNvPr>
          <p:cNvSpPr/>
          <p:nvPr/>
        </p:nvSpPr>
        <p:spPr>
          <a:xfrm>
            <a:off x="9071264" y="4105081"/>
            <a:ext cx="1652153" cy="694224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Input Values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AA663A6-5198-A8DD-EAA0-828DBFA0A9D2}"/>
              </a:ext>
            </a:extLst>
          </p:cNvPr>
          <p:cNvSpPr/>
          <p:nvPr/>
        </p:nvSpPr>
        <p:spPr>
          <a:xfrm>
            <a:off x="9071264" y="5352016"/>
            <a:ext cx="1745672" cy="753953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Validations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62D7208-0F3D-ADF3-F0F7-BEE9E0208A89}"/>
              </a:ext>
            </a:extLst>
          </p:cNvPr>
          <p:cNvSpPr/>
          <p:nvPr/>
        </p:nvSpPr>
        <p:spPr>
          <a:xfrm>
            <a:off x="9500375" y="1306663"/>
            <a:ext cx="1628289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Username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7399671-0B15-C40B-ADCF-E1DA5646ABF5}"/>
              </a:ext>
            </a:extLst>
          </p:cNvPr>
          <p:cNvSpPr/>
          <p:nvPr/>
        </p:nvSpPr>
        <p:spPr>
          <a:xfrm>
            <a:off x="9744723" y="2287295"/>
            <a:ext cx="1529412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Password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AEFB48B-6414-2F42-9DD8-934B6C7675F9}"/>
              </a:ext>
            </a:extLst>
          </p:cNvPr>
          <p:cNvSpPr/>
          <p:nvPr/>
        </p:nvSpPr>
        <p:spPr>
          <a:xfrm>
            <a:off x="9699913" y="3232881"/>
            <a:ext cx="1257299" cy="5221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Email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2E2C514-CC64-F9FA-EF28-D67F4672444E}"/>
              </a:ext>
            </a:extLst>
          </p:cNvPr>
          <p:cNvCxnSpPr>
            <a:cxnSpLocks/>
            <a:stCxn id="13" idx="4"/>
            <a:endCxn id="4" idx="0"/>
          </p:cNvCxnSpPr>
          <p:nvPr/>
        </p:nvCxnSpPr>
        <p:spPr>
          <a:xfrm flipH="1">
            <a:off x="6128039" y="1459920"/>
            <a:ext cx="232822" cy="368879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920D6-33C1-AB3C-2B87-FC84C6ACA46D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6567055" y="1567731"/>
            <a:ext cx="527338" cy="26106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83CC4D9-3273-FDD0-D462-E8B626B4BDC6}"/>
              </a:ext>
            </a:extLst>
          </p:cNvPr>
          <p:cNvCxnSpPr>
            <a:cxnSpLocks/>
          </p:cNvCxnSpPr>
          <p:nvPr/>
        </p:nvCxnSpPr>
        <p:spPr>
          <a:xfrm>
            <a:off x="5230523" y="1459920"/>
            <a:ext cx="458500" cy="36887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9268B6-069B-8B1B-E051-E8E80B03922D}"/>
              </a:ext>
            </a:extLst>
          </p:cNvPr>
          <p:cNvCxnSpPr>
            <a:cxnSpLocks/>
            <a:stCxn id="16" idx="6"/>
            <a:endCxn id="4" idx="1"/>
          </p:cNvCxnSpPr>
          <p:nvPr/>
        </p:nvCxnSpPr>
        <p:spPr>
          <a:xfrm flipV="1">
            <a:off x="5230524" y="2026227"/>
            <a:ext cx="458499" cy="6364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71F9D2A-AAEC-AD63-4604-869101DE0F57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8920595" y="1567731"/>
            <a:ext cx="579780" cy="1170587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3E9867A-B250-B4F5-9DB5-795A6A3199CE}"/>
              </a:ext>
            </a:extLst>
          </p:cNvPr>
          <p:cNvCxnSpPr>
            <a:cxnSpLocks/>
            <a:stCxn id="27" idx="2"/>
            <a:endCxn id="6" idx="3"/>
          </p:cNvCxnSpPr>
          <p:nvPr/>
        </p:nvCxnSpPr>
        <p:spPr>
          <a:xfrm flipH="1">
            <a:off x="8920595" y="2548363"/>
            <a:ext cx="824128" cy="42343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8E219B9-E173-C70F-E27A-1BD5C01F435A}"/>
              </a:ext>
            </a:extLst>
          </p:cNvPr>
          <p:cNvCxnSpPr>
            <a:cxnSpLocks/>
            <a:stCxn id="28" idx="2"/>
          </p:cNvCxnSpPr>
          <p:nvPr/>
        </p:nvCxnSpPr>
        <p:spPr>
          <a:xfrm flipH="1" flipV="1">
            <a:off x="8943000" y="3138866"/>
            <a:ext cx="756913" cy="35508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87D7D142-4DB7-558B-044C-DC162F0DD22A}"/>
              </a:ext>
            </a:extLst>
          </p:cNvPr>
          <p:cNvCxnSpPr>
            <a:cxnSpLocks/>
            <a:stCxn id="24" idx="2"/>
          </p:cNvCxnSpPr>
          <p:nvPr/>
        </p:nvCxnSpPr>
        <p:spPr>
          <a:xfrm flipH="1">
            <a:off x="8227868" y="4452193"/>
            <a:ext cx="843396" cy="213324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7A772BB-38DA-1331-AEED-F37682AD7A41}"/>
              </a:ext>
            </a:extLst>
          </p:cNvPr>
          <p:cNvCxnSpPr>
            <a:cxnSpLocks/>
            <a:stCxn id="25" idx="2"/>
          </p:cNvCxnSpPr>
          <p:nvPr/>
        </p:nvCxnSpPr>
        <p:spPr>
          <a:xfrm flipH="1" flipV="1">
            <a:off x="8227868" y="5060373"/>
            <a:ext cx="843396" cy="66862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0ED3D5F-FEA2-8BCE-B261-C5E83DAE9741}"/>
              </a:ext>
            </a:extLst>
          </p:cNvPr>
          <p:cNvCxnSpPr>
            <a:cxnSpLocks/>
            <a:stCxn id="10" idx="0"/>
            <a:endCxn id="4" idx="2"/>
          </p:cNvCxnSpPr>
          <p:nvPr/>
        </p:nvCxnSpPr>
        <p:spPr>
          <a:xfrm flipH="1" flipV="1">
            <a:off x="6128039" y="2223655"/>
            <a:ext cx="162" cy="38832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54ED6A2-5EC7-3E2C-98AB-20A59E89D6F8}"/>
              </a:ext>
            </a:extLst>
          </p:cNvPr>
          <p:cNvCxnSpPr>
            <a:cxnSpLocks/>
            <a:stCxn id="6" idx="1"/>
            <a:endCxn id="10" idx="3"/>
          </p:cNvCxnSpPr>
          <p:nvPr/>
        </p:nvCxnSpPr>
        <p:spPr>
          <a:xfrm flipH="1">
            <a:off x="6906545" y="2971795"/>
            <a:ext cx="1136018" cy="906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62849BB-CACF-ADFA-30EB-592E37F62857}"/>
              </a:ext>
            </a:extLst>
          </p:cNvPr>
          <p:cNvCxnSpPr>
            <a:cxnSpLocks/>
            <a:stCxn id="10" idx="1"/>
            <a:endCxn id="7" idx="3"/>
          </p:cNvCxnSpPr>
          <p:nvPr/>
        </p:nvCxnSpPr>
        <p:spPr>
          <a:xfrm flipH="1" flipV="1">
            <a:off x="4389293" y="2961406"/>
            <a:ext cx="960564" cy="1945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36C32C2-766C-3255-9715-A7D07A693AFC}"/>
              </a:ext>
            </a:extLst>
          </p:cNvPr>
          <p:cNvCxnSpPr>
            <a:cxnSpLocks/>
          </p:cNvCxnSpPr>
          <p:nvPr/>
        </p:nvCxnSpPr>
        <p:spPr>
          <a:xfrm flipH="1" flipV="1">
            <a:off x="6141512" y="3330286"/>
            <a:ext cx="23083" cy="607869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3F2A00D-F453-8C12-601E-D0D13CAD45D5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7661131" y="3938155"/>
            <a:ext cx="0" cy="72736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5FA9897-4B51-FE23-F0E4-AF88662769C6}"/>
              </a:ext>
            </a:extLst>
          </p:cNvPr>
          <p:cNvCxnSpPr>
            <a:cxnSpLocks/>
          </p:cNvCxnSpPr>
          <p:nvPr/>
        </p:nvCxnSpPr>
        <p:spPr>
          <a:xfrm flipH="1">
            <a:off x="6164595" y="3938155"/>
            <a:ext cx="1496536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3A7A9F9B-CECE-17E2-E053-D09852B24E58}"/>
              </a:ext>
            </a:extLst>
          </p:cNvPr>
          <p:cNvCxnSpPr>
            <a:cxnSpLocks/>
          </p:cNvCxnSpPr>
          <p:nvPr/>
        </p:nvCxnSpPr>
        <p:spPr>
          <a:xfrm>
            <a:off x="3159271" y="2223655"/>
            <a:ext cx="351990" cy="51466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78968BB0-8C11-706C-A1BB-82D809E727A8}"/>
              </a:ext>
            </a:extLst>
          </p:cNvPr>
          <p:cNvCxnSpPr>
            <a:cxnSpLocks/>
            <a:stCxn id="7" idx="1"/>
            <a:endCxn id="17" idx="6"/>
          </p:cNvCxnSpPr>
          <p:nvPr/>
        </p:nvCxnSpPr>
        <p:spPr>
          <a:xfrm flipH="1" flipV="1">
            <a:off x="2380384" y="2660787"/>
            <a:ext cx="1130877" cy="300619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35E67ED3-FAA0-FAFB-928B-BC8483EBBF03}"/>
              </a:ext>
            </a:extLst>
          </p:cNvPr>
          <p:cNvCxnSpPr>
            <a:cxnSpLocks/>
            <a:endCxn id="18" idx="6"/>
          </p:cNvCxnSpPr>
          <p:nvPr/>
        </p:nvCxnSpPr>
        <p:spPr>
          <a:xfrm flipH="1">
            <a:off x="2197679" y="3138866"/>
            <a:ext cx="1313582" cy="388199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BDBF6D19-7C4B-40BA-9C6E-D4C1D8FE823F}"/>
              </a:ext>
            </a:extLst>
          </p:cNvPr>
          <p:cNvCxnSpPr>
            <a:cxnSpLocks/>
            <a:stCxn id="7" idx="2"/>
            <a:endCxn id="19" idx="6"/>
          </p:cNvCxnSpPr>
          <p:nvPr/>
        </p:nvCxnSpPr>
        <p:spPr>
          <a:xfrm flipH="1">
            <a:off x="3363190" y="3158834"/>
            <a:ext cx="587087" cy="949471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A571047B-FEAB-899E-AC4A-AF148B40EBDD}"/>
              </a:ext>
            </a:extLst>
          </p:cNvPr>
          <p:cNvCxnSpPr>
            <a:cxnSpLocks/>
            <a:stCxn id="9" idx="1"/>
            <a:endCxn id="20" idx="6"/>
          </p:cNvCxnSpPr>
          <p:nvPr/>
        </p:nvCxnSpPr>
        <p:spPr>
          <a:xfrm flipH="1" flipV="1">
            <a:off x="2016701" y="5245457"/>
            <a:ext cx="607868" cy="24094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4B40EA9E-FCBD-5CD3-7902-DCBB7B370901}"/>
              </a:ext>
            </a:extLst>
          </p:cNvPr>
          <p:cNvCxnSpPr>
            <a:cxnSpLocks/>
            <a:endCxn id="21" idx="6"/>
          </p:cNvCxnSpPr>
          <p:nvPr/>
        </p:nvCxnSpPr>
        <p:spPr>
          <a:xfrm flipH="1">
            <a:off x="2197678" y="5683828"/>
            <a:ext cx="426891" cy="45525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167E861E-5F77-AD2C-552F-CC9C5B2BD838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3511261" y="5683828"/>
            <a:ext cx="468675" cy="324708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779F0BF-72AE-9C95-3C5E-721B1B57F4F8}"/>
              </a:ext>
            </a:extLst>
          </p:cNvPr>
          <p:cNvCxnSpPr>
            <a:cxnSpLocks/>
            <a:stCxn id="9" idx="3"/>
            <a:endCxn id="22" idx="2"/>
          </p:cNvCxnSpPr>
          <p:nvPr/>
        </p:nvCxnSpPr>
        <p:spPr>
          <a:xfrm>
            <a:off x="3950277" y="5486400"/>
            <a:ext cx="466293" cy="223364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32EA1485-6A7E-2A5B-9E82-283AA8A1AE7C}"/>
              </a:ext>
            </a:extLst>
          </p:cNvPr>
          <p:cNvCxnSpPr>
            <a:cxnSpLocks/>
            <a:stCxn id="9" idx="0"/>
            <a:endCxn id="11" idx="1"/>
          </p:cNvCxnSpPr>
          <p:nvPr/>
        </p:nvCxnSpPr>
        <p:spPr>
          <a:xfrm flipV="1">
            <a:off x="3287423" y="4481490"/>
            <a:ext cx="912236" cy="80748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123FDD8-7F06-2772-36BD-AEBDC8DDA516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5163849" y="3134089"/>
            <a:ext cx="2878714" cy="666797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57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8E55E-5BA7-B0DB-2140-1BA060539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910"/>
            <a:ext cx="10515600" cy="577128"/>
          </a:xfrm>
        </p:spPr>
        <p:txBody>
          <a:bodyPr>
            <a:norm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FBB42-CF22-6CDF-5178-F76A9E54B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809" y="872836"/>
            <a:ext cx="11471563" cy="593320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D284D6-EFD3-4C47-D9D2-CF94E5FEAEE4}"/>
              </a:ext>
            </a:extLst>
          </p:cNvPr>
          <p:cNvSpPr/>
          <p:nvPr/>
        </p:nvSpPr>
        <p:spPr>
          <a:xfrm>
            <a:off x="706582" y="1964753"/>
            <a:ext cx="550719" cy="561110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6E8C55-D0F5-BAAC-B059-430EE8B9B1CA}"/>
              </a:ext>
            </a:extLst>
          </p:cNvPr>
          <p:cNvCxnSpPr>
            <a:stCxn id="4" idx="4"/>
          </p:cNvCxnSpPr>
          <p:nvPr/>
        </p:nvCxnSpPr>
        <p:spPr>
          <a:xfrm flipH="1">
            <a:off x="966357" y="2525863"/>
            <a:ext cx="15585" cy="1153391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A1595D-4508-C56D-2236-6149720FD591}"/>
              </a:ext>
            </a:extLst>
          </p:cNvPr>
          <p:cNvCxnSpPr>
            <a:cxnSpLocks/>
          </p:cNvCxnSpPr>
          <p:nvPr/>
        </p:nvCxnSpPr>
        <p:spPr>
          <a:xfrm flipH="1">
            <a:off x="482638" y="3674057"/>
            <a:ext cx="477982" cy="384464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E8BF3A-C55C-CEA3-F856-6E08881D4691}"/>
              </a:ext>
            </a:extLst>
          </p:cNvPr>
          <p:cNvCxnSpPr>
            <a:cxnSpLocks/>
          </p:cNvCxnSpPr>
          <p:nvPr/>
        </p:nvCxnSpPr>
        <p:spPr>
          <a:xfrm>
            <a:off x="960620" y="3671458"/>
            <a:ext cx="457200" cy="389661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5F5C259-7DF3-C1DE-3E68-2A1F0E20917B}"/>
              </a:ext>
            </a:extLst>
          </p:cNvPr>
          <p:cNvCxnSpPr>
            <a:cxnSpLocks/>
          </p:cNvCxnSpPr>
          <p:nvPr/>
        </p:nvCxnSpPr>
        <p:spPr>
          <a:xfrm>
            <a:off x="482638" y="2677848"/>
            <a:ext cx="1007918" cy="0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876C34A5-C198-6F3E-C83C-28B51A6DCE6C}"/>
              </a:ext>
            </a:extLst>
          </p:cNvPr>
          <p:cNvSpPr/>
          <p:nvPr/>
        </p:nvSpPr>
        <p:spPr>
          <a:xfrm>
            <a:off x="1691987" y="681038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470AB4-EFD5-E5D8-1526-EF65D9A25AD4}"/>
              </a:ext>
            </a:extLst>
          </p:cNvPr>
          <p:cNvSpPr/>
          <p:nvPr/>
        </p:nvSpPr>
        <p:spPr>
          <a:xfrm>
            <a:off x="4943475" y="1009663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F98DBF8-5C88-97A5-4A2E-469DD9E5980A}"/>
              </a:ext>
            </a:extLst>
          </p:cNvPr>
          <p:cNvSpPr/>
          <p:nvPr/>
        </p:nvSpPr>
        <p:spPr>
          <a:xfrm>
            <a:off x="7963333" y="1494402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DFC6F0C-C5C2-B676-84BD-697ADA2235B5}"/>
              </a:ext>
            </a:extLst>
          </p:cNvPr>
          <p:cNvSpPr/>
          <p:nvPr/>
        </p:nvSpPr>
        <p:spPr>
          <a:xfrm>
            <a:off x="8897216" y="2245308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Model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8FFE75A-086D-3919-790E-071CBCDCE159}"/>
              </a:ext>
            </a:extLst>
          </p:cNvPr>
          <p:cNvSpPr/>
          <p:nvPr/>
        </p:nvSpPr>
        <p:spPr>
          <a:xfrm>
            <a:off x="8897216" y="3170636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Comparison Graph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0C45035-2F36-03DC-18D6-9091F012D9D1}"/>
              </a:ext>
            </a:extLst>
          </p:cNvPr>
          <p:cNvSpPr/>
          <p:nvPr/>
        </p:nvSpPr>
        <p:spPr>
          <a:xfrm>
            <a:off x="7963333" y="4014028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Load Model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7A1433-D40F-2466-7E9D-ACFA1CE5D6EA}"/>
              </a:ext>
            </a:extLst>
          </p:cNvPr>
          <p:cNvSpPr/>
          <p:nvPr/>
        </p:nvSpPr>
        <p:spPr>
          <a:xfrm>
            <a:off x="6522893" y="4719363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up &amp; Sign In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420371A-A19A-D331-1E7A-E6F8D3FB198D}"/>
              </a:ext>
            </a:extLst>
          </p:cNvPr>
          <p:cNvSpPr/>
          <p:nvPr/>
        </p:nvSpPr>
        <p:spPr>
          <a:xfrm>
            <a:off x="4943474" y="5440586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Upload Test Data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414805A-A4BA-0318-FCCB-D188D9F6DF78}"/>
              </a:ext>
            </a:extLst>
          </p:cNvPr>
          <p:cNvSpPr/>
          <p:nvPr/>
        </p:nvSpPr>
        <p:spPr>
          <a:xfrm>
            <a:off x="1691987" y="5854844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 Genuine or Fake result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AA26CFF-42FD-70E0-47A1-D284A96AEA00}"/>
              </a:ext>
            </a:extLst>
          </p:cNvPr>
          <p:cNvCxnSpPr>
            <a:cxnSpLocks/>
            <a:endCxn id="20" idx="2"/>
          </p:cNvCxnSpPr>
          <p:nvPr/>
        </p:nvCxnSpPr>
        <p:spPr>
          <a:xfrm flipH="1" flipV="1">
            <a:off x="1691987" y="1003156"/>
            <a:ext cx="48707" cy="2187587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D09B4E5-5BDD-8669-E075-C4705E6AB7A0}"/>
              </a:ext>
            </a:extLst>
          </p:cNvPr>
          <p:cNvCxnSpPr>
            <a:cxnSpLocks/>
            <a:endCxn id="21" idx="2"/>
          </p:cNvCxnSpPr>
          <p:nvPr/>
        </p:nvCxnSpPr>
        <p:spPr>
          <a:xfrm flipV="1">
            <a:off x="1741992" y="1331781"/>
            <a:ext cx="3201483" cy="1845362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EA5DFA5-92A2-B352-BF58-842C960BA542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1758877" y="1816520"/>
            <a:ext cx="6204456" cy="1360623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1D536D2-A805-AD56-9BBE-9265187DBD77}"/>
              </a:ext>
            </a:extLst>
          </p:cNvPr>
          <p:cNvCxnSpPr>
            <a:cxnSpLocks/>
            <a:endCxn id="23" idx="2"/>
          </p:cNvCxnSpPr>
          <p:nvPr/>
        </p:nvCxnSpPr>
        <p:spPr>
          <a:xfrm flipV="1">
            <a:off x="1769052" y="2567426"/>
            <a:ext cx="7128164" cy="609717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4A6B7B8-99F2-F0FA-B959-CC805FD97E4F}"/>
              </a:ext>
            </a:extLst>
          </p:cNvPr>
          <p:cNvCxnSpPr>
            <a:cxnSpLocks/>
            <a:endCxn id="24" idx="2"/>
          </p:cNvCxnSpPr>
          <p:nvPr/>
        </p:nvCxnSpPr>
        <p:spPr>
          <a:xfrm>
            <a:off x="1769052" y="3170636"/>
            <a:ext cx="7128164" cy="322118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D95A121-BE24-4ABF-3E0F-7FEA4284A781}"/>
              </a:ext>
            </a:extLst>
          </p:cNvPr>
          <p:cNvCxnSpPr>
            <a:cxnSpLocks/>
            <a:endCxn id="25" idx="2"/>
          </p:cNvCxnSpPr>
          <p:nvPr/>
        </p:nvCxnSpPr>
        <p:spPr>
          <a:xfrm>
            <a:off x="1740694" y="3183650"/>
            <a:ext cx="6222639" cy="1152496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5068886-0568-BE76-ABB0-33460B40C691}"/>
              </a:ext>
            </a:extLst>
          </p:cNvPr>
          <p:cNvCxnSpPr>
            <a:cxnSpLocks/>
            <a:endCxn id="26" idx="2"/>
          </p:cNvCxnSpPr>
          <p:nvPr/>
        </p:nvCxnSpPr>
        <p:spPr>
          <a:xfrm>
            <a:off x="1758877" y="3183650"/>
            <a:ext cx="4764016" cy="1857831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C927646-46C7-5C23-BBEF-4F730C744601}"/>
              </a:ext>
            </a:extLst>
          </p:cNvPr>
          <p:cNvCxnSpPr>
            <a:cxnSpLocks/>
            <a:endCxn id="27" idx="2"/>
          </p:cNvCxnSpPr>
          <p:nvPr/>
        </p:nvCxnSpPr>
        <p:spPr>
          <a:xfrm>
            <a:off x="1750869" y="3170636"/>
            <a:ext cx="3192605" cy="2592068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8D307D-9E9C-0693-8DEC-73CB1DABA97A}"/>
              </a:ext>
            </a:extLst>
          </p:cNvPr>
          <p:cNvCxnSpPr>
            <a:cxnSpLocks/>
            <a:endCxn id="28" idx="2"/>
          </p:cNvCxnSpPr>
          <p:nvPr/>
        </p:nvCxnSpPr>
        <p:spPr>
          <a:xfrm flipH="1">
            <a:off x="1691987" y="3183650"/>
            <a:ext cx="48707" cy="2993312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3373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59E9F-D0F3-8965-E43F-9B4C72442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037"/>
          </a:xfrm>
        </p:spPr>
        <p:txBody>
          <a:bodyPr>
            <a:norm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2CAA123-BC41-250F-904D-2C82FD2C7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128" y="681037"/>
            <a:ext cx="5953990" cy="6053494"/>
          </a:xfrm>
        </p:spPr>
      </p:pic>
    </p:spTree>
    <p:extLst>
      <p:ext uri="{BB962C8B-B14F-4D97-AF65-F5344CB8AC3E}">
        <p14:creationId xmlns:p14="http://schemas.microsoft.com/office/powerpoint/2010/main" val="359541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cover/>
      </p:transition>
    </mc:Choice>
    <mc:Fallback xmlns=""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FF0AE-84EA-DFA1-BBF9-15468E1FB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477982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9DBBF-56FF-460A-AA97-B37FF0FF5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0151"/>
            <a:ext cx="10515600" cy="48397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Fake bank currency poses a significant threat to our country's financial system.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During demonetization, a large amount of counterfeit money was found in circulation.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Distinguishing fake notes from genuine ones is challenging due to their similarity.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automated system using machine learning can aid in identifying forged bank currency efficiently.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Six supervised machine learning algorithms can be used for banknote authentication.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algorithms employed are: K-Nearest Neighbors (KNN), Decision Tree, Support Vector Machine (SVM), Random Forest, Logistic Regression, and Naive Bayes.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Additionally, the LightGBM algorithm can also be used.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28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E5E51-888C-7233-3B50-8EBE0071C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61109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FORM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CB3A1-BAD5-F2C5-EC65-4E134B91C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236" y="831273"/>
            <a:ext cx="10709564" cy="534569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 marL="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D474C5-8F8F-63EA-DE28-DE5B377F94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491" y="939387"/>
            <a:ext cx="9400309" cy="497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086413"/>
      </p:ext>
    </p:extLst>
  </p:cSld>
  <p:clrMapOvr>
    <a:masterClrMapping/>
  </p:clrMapOvr>
  <p:transition spd="med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7D37-8FEF-8CE3-D093-B0D18A440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82" y="135082"/>
            <a:ext cx="11939154" cy="659822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Page</a:t>
            </a:r>
          </a:p>
          <a:p>
            <a:pPr marL="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013449-B3ED-2426-328F-748301F90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466" y="833401"/>
            <a:ext cx="9752543" cy="519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924280"/>
      </p:ext>
    </p:extLst>
  </p:cSld>
  <p:clrMapOvr>
    <a:masterClrMapping/>
  </p:clrMapOvr>
  <p:transition spd="slow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4E1D5-E14F-F79F-675A-1124BFD3C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35" y="228600"/>
            <a:ext cx="12032673" cy="65254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0CC71-7438-D6CD-9599-E25188BA13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945" y="862444"/>
            <a:ext cx="10003973" cy="532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81829"/>
      </p:ext>
    </p:extLst>
  </p:cSld>
  <p:clrMapOvr>
    <a:masterClrMapping/>
  </p:clrMapOvr>
  <p:transition spd="slow">
    <p:strips dir="l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E6728-3C44-D106-0C98-ADBE6685A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82" y="280554"/>
            <a:ext cx="11959936" cy="646314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Home Page</a:t>
            </a:r>
          </a:p>
          <a:p>
            <a:pPr marL="0" indent="0">
              <a:buNone/>
            </a:pP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A5-91DC-650D-7F14-86226A371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780" y="715240"/>
            <a:ext cx="10330605" cy="548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939338"/>
      </p:ext>
    </p:extLst>
  </p:cSld>
  <p:clrMapOvr>
    <a:masterClrMapping/>
  </p:clrMapOvr>
  <p:transition spd="slow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C000"/>
            </a:gs>
            <a:gs pos="0">
              <a:srgbClr val="D5C072"/>
            </a:gs>
            <a:gs pos="64000">
              <a:srgbClr val="00B0F0">
                <a:lumMod val="23000"/>
                <a:lumOff val="7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76F7-140D-C01F-842B-6350A03D3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594" y="90000"/>
            <a:ext cx="11880000" cy="6876000"/>
          </a:xfrm>
        </p:spPr>
        <p:txBody>
          <a:bodyPr>
            <a:prstTxWarp prst="textButton">
              <a:avLst/>
            </a:prstTxWarp>
            <a:normAutofit/>
          </a:bodyPr>
          <a:lstStyle/>
          <a:p>
            <a:pPr marL="0" indent="0" algn="ctr">
              <a:buNone/>
            </a:pPr>
            <a:endParaRPr lang="en-IN" sz="115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C000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Brush Script MT" panose="03060802040406070304" pitchFamily="66" charset="0"/>
            </a:endParaRPr>
          </a:p>
          <a:p>
            <a:pPr marL="0" indent="0" algn="ctr">
              <a:buNone/>
            </a:pPr>
            <a:r>
              <a:rPr lang="en-IN" sz="115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rush Script MT" panose="03060802040406070304" pitchFamily="66" charset="0"/>
              </a:rPr>
              <a:t>Thank You</a:t>
            </a:r>
            <a:endParaRPr lang="en-IN" sz="72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C000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064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8A080-0DA0-55C5-1246-C15D94D02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914BE-28E1-CBDA-15FD-C9D1F4C38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4564"/>
            <a:ext cx="10515600" cy="51482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our fast-paced financial world, banknotes play a critical role as a valuable asset of our country.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counterfeit notes are being introduced into the market, closely resembling genuine ones, causing financial discrepancies.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 detection of forged bank currency is difficult due to the high precision with which fraudsters create fake notes.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Government-designed features on banknotes help identify genuine ones, but counterfeiters mimic these features with great accuracy.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combat this problem, an automated system using machine learning can be implemented in banks and ATMs.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design an automated system to determine the legitimacy of banknotes.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inputting the physical features of the banknote and applying various machine learning techniques, relevant features are extracted.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features are then fed into SML algorithms to predict whether the note is genuine or fake.</a:t>
            </a:r>
          </a:p>
          <a:p>
            <a:pPr marL="0" indent="0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30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63B1F-48DB-7D4A-1BAD-F03DB98C3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983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F7D60-53D4-A8AD-7E60-0C7727DD8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0505"/>
            <a:ext cx="10515600" cy="431699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an automated system using machine learning to detect counterfeit banknotes from genuine ones, addressing the rising concern of fake currency in the financial market.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45767"/>
      </p:ext>
    </p:extLst>
  </p:cSld>
  <p:clrMapOvr>
    <a:masterClrMapping/>
  </p:clrMapOvr>
  <p:transition spd="med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D53DA-A1C1-8AA7-4B40-E8DFBEC0B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936" y="23004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 of the Project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E32E0-8B0A-04BD-EC5B-46F82D008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0936" y="1555606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an automated system to combat the rising prevalence of counterfeit banknotes in the financial market.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 machine learning algorithms to accurately identify forged banknotes based on their distinctive features.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Safeguard the economy by ensuring the authenticity of monetary transactions and protecting businesses and individuals from financial losses due to counterfeit currency.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55257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C3820-F586-8728-72D5-1A2A04307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590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073C0-31D4-8825-2696-C887C27F87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1470"/>
            <a:ext cx="10515600" cy="4351338"/>
          </a:xfrm>
        </p:spPr>
        <p:txBody>
          <a:bodyPr>
            <a:normAutofit/>
          </a:bodyPr>
          <a:lstStyle/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build the model with maximum accuracy using the appropriate Machine learning algorithms.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save the final built model. 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Design web pages using HTML and CSS 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Expose the web pages using Django framework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00216"/>
      </p:ext>
    </p:extLst>
  </p:cSld>
  <p:clrMapOvr>
    <a:masterClrMapping/>
  </p:clrMapOvr>
  <p:transition spd="med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09C8B-93AB-2BF0-3576-C4D4BD886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43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29CC2-CA68-F8AA-39C0-9E5B1CF73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2479"/>
            <a:ext cx="10515600" cy="468933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 feature engineering.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computational complexity.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Imbalanced data affecting performance.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challenges with large datasets.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 may be impacted by limited or biased training data.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Dependence on well-generalized data.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439289"/>
      </p:ext>
    </p:extLst>
  </p:cSld>
  <p:clrMapOvr>
    <a:masterClrMapping/>
  </p:clrMapOvr>
  <p:transition spd="med"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0C726-6418-D8A8-EEAC-E47A90C89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06583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SYSTEM ANALYSIS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9EC45-4604-9E9C-E2AC-55EAC9880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9956"/>
            <a:ext cx="10515600" cy="4898087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machine learning (SML) is widely used for classification problems, showing promising results in medical disease detection.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research has been done applying SML algorithms to bank currency authentication.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detect genuine or fake banknotes, an automated system is necessary.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takes an image of the banknote as input and extracts features using image processing techniques.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SML algorithms are then employed to predict whether the note is authentic or counterfeit.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Notably, there is a gap in the research on this subject, indicating an opportunity for further exploration and development.</a:t>
            </a:r>
          </a:p>
        </p:txBody>
      </p:sp>
    </p:spTree>
    <p:extLst>
      <p:ext uri="{BB962C8B-B14F-4D97-AF65-F5344CB8AC3E}">
        <p14:creationId xmlns:p14="http://schemas.microsoft.com/office/powerpoint/2010/main" val="49365709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0DB95-C526-2786-3629-0040F70C2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395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B3B28-197E-421F-78A6-F2A026D13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6634"/>
            <a:ext cx="10515600" cy="435133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utilized several popular algorithms, including KNN, Decision Tree, SVM, Random Forest, Logistic Regression, and Naive Bayes.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the LightGBM algorithm was introduced as an extension to the existing set of algorithms.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performance of LightGBM was compared against the other algorithms used in the study.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comparison aimed to assess the effectiveness and efficiency of LightGBM for bank currency authentication.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inclusion of LightGBM expands the scope of the research and allows for a more comprehensive evaluation of different machine learning approaches.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98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</TotalTime>
  <Words>1399</Words>
  <Application>Microsoft Office PowerPoint</Application>
  <PresentationFormat>Widescreen</PresentationFormat>
  <Paragraphs>168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Brush Script MT</vt:lpstr>
      <vt:lpstr>Calibri</vt:lpstr>
      <vt:lpstr>Calibri Light</vt:lpstr>
      <vt:lpstr>Times New Roman</vt:lpstr>
      <vt:lpstr>Wingdings</vt:lpstr>
      <vt:lpstr>Office Theme</vt:lpstr>
      <vt:lpstr>Sharnbasva University Kalaburagi </vt:lpstr>
      <vt:lpstr>1. INTRODUCTION</vt:lpstr>
      <vt:lpstr>Introduction</vt:lpstr>
      <vt:lpstr>Problem Statement</vt:lpstr>
      <vt:lpstr>Aim of the Project</vt:lpstr>
      <vt:lpstr>Objectives</vt:lpstr>
      <vt:lpstr>Limitations</vt:lpstr>
      <vt:lpstr>2. SYSTEM ANALYSIS</vt:lpstr>
      <vt:lpstr>Proposed System</vt:lpstr>
      <vt:lpstr>Literature Survey</vt:lpstr>
      <vt:lpstr>Feasibility Study</vt:lpstr>
      <vt:lpstr>PowerPoint Presentation</vt:lpstr>
      <vt:lpstr>3. SYSTEM ENVIRONMENT</vt:lpstr>
      <vt:lpstr>4. MODULES</vt:lpstr>
      <vt:lpstr>PowerPoint Presentation</vt:lpstr>
      <vt:lpstr>5. SYSTEM DESIGN</vt:lpstr>
      <vt:lpstr>ER Diagram</vt:lpstr>
      <vt:lpstr>Use Case Diagram</vt:lpstr>
      <vt:lpstr>Sequence Diagram</vt:lpstr>
      <vt:lpstr>6. FORM 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CURRENCY DETECTION USING MACHINE LEARNING</dc:title>
  <dc:creator>Abhishek Datta</dc:creator>
  <cp:lastModifiedBy>Abhishek Datta</cp:lastModifiedBy>
  <cp:revision>15</cp:revision>
  <dcterms:created xsi:type="dcterms:W3CDTF">2023-07-24T10:01:22Z</dcterms:created>
  <dcterms:modified xsi:type="dcterms:W3CDTF">2023-07-28T05:43:10Z</dcterms:modified>
</cp:coreProperties>
</file>

<file path=docProps/thumbnail.jpeg>
</file>